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2" r:id="rId28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21/06/1445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7834"/>
            <a:ext cx="9144000" cy="181566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3363838"/>
          </a:xfrm>
          <a:noFill/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5400" b="1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54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Shock In Emergency</a:t>
            </a:r>
          </a:p>
          <a:p>
            <a:endParaRPr lang="en-US" sz="48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A. L. Maher Abdul Ameer Atiyah</a:t>
            </a:r>
          </a:p>
          <a:p>
            <a:endParaRPr lang="en-US" sz="3600" b="1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3600" b="1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9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690048" cy="865573"/>
          </a:xfrm>
        </p:spPr>
        <p:txBody>
          <a:bodyPr>
            <a:noAutofit/>
          </a:bodyPr>
          <a:lstStyle/>
          <a:p>
            <a:r>
              <a:rPr lang="en-US" b="1" dirty="0" smtClean="0"/>
              <a:t>Hypovolemic Shock Sign And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Tachycardia</a:t>
            </a:r>
          </a:p>
          <a:p>
            <a:r>
              <a:rPr lang="en-US" dirty="0" smtClean="0"/>
              <a:t>Weak pulse</a:t>
            </a:r>
          </a:p>
          <a:p>
            <a:r>
              <a:rPr lang="en-US" dirty="0" smtClean="0"/>
              <a:t>Pale skin</a:t>
            </a:r>
          </a:p>
          <a:p>
            <a:r>
              <a:rPr lang="en-US" dirty="0" smtClean="0"/>
              <a:t>Cold extremities</a:t>
            </a:r>
          </a:p>
          <a:p>
            <a:r>
              <a:rPr lang="en-US" dirty="0" smtClean="0"/>
              <a:t>Tachypnea</a:t>
            </a:r>
          </a:p>
          <a:p>
            <a:r>
              <a:rPr lang="en-US" dirty="0" smtClean="0"/>
              <a:t>Delay capillary refill time &lt; 2sec</a:t>
            </a:r>
          </a:p>
          <a:p>
            <a:r>
              <a:rPr lang="en-US" dirty="0" smtClean="0"/>
              <a:t>Decrease skin turgor</a:t>
            </a:r>
          </a:p>
          <a:p>
            <a:r>
              <a:rPr lang="en-US" dirty="0" smtClean="0"/>
              <a:t>Dry skin and mucous membrane</a:t>
            </a:r>
          </a:p>
          <a:p>
            <a:r>
              <a:rPr lang="en-US" dirty="0" smtClean="0"/>
              <a:t>Low blood pressure</a:t>
            </a:r>
          </a:p>
          <a:p>
            <a:r>
              <a:rPr lang="en-US" dirty="0" smtClean="0"/>
              <a:t>Decrease urine out put</a:t>
            </a:r>
          </a:p>
          <a:p>
            <a:r>
              <a:rPr lang="en-US" dirty="0" smtClean="0"/>
              <a:t>Altered mental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9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Exams </a:t>
            </a:r>
            <a:r>
              <a:rPr lang="en-US" b="1" dirty="0"/>
              <a:t>and </a:t>
            </a:r>
            <a:r>
              <a:rPr lang="en-US" b="1" dirty="0" smtClean="0"/>
              <a:t>Tests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7574"/>
            <a:ext cx="8496944" cy="383442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blood pressure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Low body temperature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Rapid pulse, often weak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thready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8872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Tests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Blood chemistry, including kidney function tests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blood count (CBC)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CT scan, ultrasound, or x-ray of suspected areas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Echocardiogram - sound wave test of heart structure and function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Electrocardiogram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Endoscopy - tube placed in the mouth to the stomach (upper endoscopy) or colonoscopy (tube placed through the anus to the large bowel)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Urinary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catheterization (tube placed into the bladder to measure urine output)</a:t>
            </a:r>
          </a:p>
        </p:txBody>
      </p:sp>
    </p:spTree>
    <p:extLst>
      <p:ext uri="{BB962C8B-B14F-4D97-AF65-F5344CB8AC3E}">
        <p14:creationId xmlns:p14="http://schemas.microsoft.com/office/powerpoint/2010/main" val="200157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7534"/>
            <a:ext cx="7315200" cy="865573"/>
          </a:xfrm>
        </p:spPr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7655"/>
            <a:ext cx="7315200" cy="2970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Airway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Breathing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Circulation</a:t>
            </a:r>
          </a:p>
          <a:p>
            <a:r>
              <a:rPr lang="en-US" dirty="0" smtClean="0"/>
              <a:t>2 line (cannula)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Fluid 500 – 1000 (1-2 liter b0lus NACL)</a:t>
            </a:r>
          </a:p>
          <a:p>
            <a:r>
              <a:rPr lang="en-US" dirty="0" smtClean="0"/>
              <a:t>Urinary catheter</a:t>
            </a:r>
          </a:p>
          <a:p>
            <a:r>
              <a:rPr lang="en-US" dirty="0" smtClean="0"/>
              <a:t>monitor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73528"/>
            <a:ext cx="7315200" cy="865573"/>
          </a:xfrm>
        </p:spPr>
        <p:txBody>
          <a:bodyPr/>
          <a:lstStyle/>
          <a:p>
            <a:r>
              <a:rPr lang="en-US" b="1" dirty="0" smtClean="0"/>
              <a:t>Blood transfusion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91630"/>
            <a:ext cx="72008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51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43558"/>
            <a:ext cx="7747248" cy="86557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Symptoms </a:t>
            </a:r>
            <a:r>
              <a:rPr lang="en-US" sz="2800" b="1" dirty="0"/>
              <a:t>and outcomes can </a:t>
            </a:r>
            <a:r>
              <a:rPr lang="en-US" sz="2800" b="1" dirty="0" smtClean="0"/>
              <a:t>depending on: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Amount of blood/fluid volume lost</a:t>
            </a:r>
          </a:p>
          <a:p>
            <a:r>
              <a:rPr lang="en-US" sz="2400" dirty="0"/>
              <a:t>Rate of blood/fluid loss</a:t>
            </a:r>
          </a:p>
          <a:p>
            <a:r>
              <a:rPr lang="en-US" sz="2400" dirty="0"/>
              <a:t>Illness or injury causing the loss</a:t>
            </a:r>
          </a:p>
          <a:p>
            <a:r>
              <a:rPr lang="en-US" sz="2400" dirty="0"/>
              <a:t>Underlying chronic medical conditions, such as diabetes and heart, lung, and kidney disease, or related to injury</a:t>
            </a:r>
          </a:p>
        </p:txBody>
      </p:sp>
    </p:spTree>
    <p:extLst>
      <p:ext uri="{BB962C8B-B14F-4D97-AF65-F5344CB8AC3E}">
        <p14:creationId xmlns:p14="http://schemas.microsoft.com/office/powerpoint/2010/main" val="374925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95486"/>
            <a:ext cx="7315200" cy="865573"/>
          </a:xfrm>
        </p:spPr>
        <p:txBody>
          <a:bodyPr/>
          <a:lstStyle/>
          <a:p>
            <a:r>
              <a:rPr lang="en-US" b="1" dirty="0" smtClean="0"/>
              <a:t>Role of nursing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9582"/>
            <a:ext cx="8229600" cy="3510390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Keep the person comfortable and warm (to avoid hypothermia).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Have the person lie flat with the feet lifted about 12 inches (30 centimeters) to increase circulation. However, if the person has a head, neck, back, or leg injury, do not change the person's position unless they are in immediate danger.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Do not give fluids by mouth.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person is having an allergic reaction, treat the allergic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the person must be carried, try to keep them flat, with the head down and feet lifted. Stabilize the head and neck before moving a person with a suspected spinal injury.</a:t>
            </a:r>
          </a:p>
        </p:txBody>
      </p:sp>
    </p:spTree>
    <p:extLst>
      <p:ext uri="{BB962C8B-B14F-4D97-AF65-F5344CB8AC3E}">
        <p14:creationId xmlns:p14="http://schemas.microsoft.com/office/powerpoint/2010/main" val="425985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315200" cy="865573"/>
          </a:xfrm>
        </p:spPr>
        <p:txBody>
          <a:bodyPr/>
          <a:lstStyle/>
          <a:p>
            <a:r>
              <a:rPr lang="en-US" b="1" dirty="0" smtClean="0"/>
              <a:t>complications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23679"/>
            <a:ext cx="7315200" cy="265464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Kidney damage (may require temporary or permanent use of a kidney dialysis machine)</a:t>
            </a:r>
          </a:p>
          <a:p>
            <a:r>
              <a:rPr lang="en-US" sz="2400" dirty="0"/>
              <a:t>Brain damage</a:t>
            </a:r>
          </a:p>
          <a:p>
            <a:r>
              <a:rPr lang="en-US" sz="2400" dirty="0"/>
              <a:t>Gangrene of arms or legs, sometimes leading to amputation</a:t>
            </a:r>
          </a:p>
          <a:p>
            <a:r>
              <a:rPr lang="en-US" sz="2400" dirty="0"/>
              <a:t>Heart attack</a:t>
            </a:r>
          </a:p>
          <a:p>
            <a:r>
              <a:rPr lang="en-US" sz="2400" dirty="0"/>
              <a:t>Other organ damage</a:t>
            </a:r>
          </a:p>
          <a:p>
            <a:r>
              <a:rPr lang="en-US" sz="2400" dirty="0"/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val="294825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Cardiogenic shock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7655"/>
            <a:ext cx="7632848" cy="31323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/>
              <a:t>Cardiogenic shock takes place when the </a:t>
            </a:r>
            <a:r>
              <a:rPr lang="en-US" sz="2800" b="1" dirty="0">
                <a:solidFill>
                  <a:srgbClr val="FF0000"/>
                </a:solidFill>
              </a:rPr>
              <a:t>heart</a:t>
            </a:r>
            <a:r>
              <a:rPr lang="en-US" sz="2800" dirty="0"/>
              <a:t> has been </a:t>
            </a:r>
            <a:r>
              <a:rPr lang="en-US" sz="2800" b="1" dirty="0">
                <a:solidFill>
                  <a:srgbClr val="FFFF00"/>
                </a:solidFill>
              </a:rPr>
              <a:t>damaged</a:t>
            </a:r>
            <a:r>
              <a:rPr lang="en-US" sz="2800" dirty="0"/>
              <a:t> so much that it is unable to supply enough blood to the organs of the body.</a:t>
            </a:r>
          </a:p>
          <a:p>
            <a:endParaRPr lang="en-US" dirty="0"/>
          </a:p>
          <a:p>
            <a:r>
              <a:rPr lang="en-US" sz="3600" b="1" dirty="0" smtClean="0">
                <a:solidFill>
                  <a:srgbClr val="FFFF00"/>
                </a:solidFill>
              </a:rPr>
              <a:t>Causes</a:t>
            </a:r>
            <a:r>
              <a:rPr lang="en-US" sz="2600" b="1" dirty="0" smtClean="0"/>
              <a:t>:</a:t>
            </a:r>
          </a:p>
          <a:p>
            <a:r>
              <a:rPr lang="en-US" sz="2200" b="1" dirty="0"/>
              <a:t>myocardial </a:t>
            </a:r>
            <a:r>
              <a:rPr lang="en-US" sz="2200" b="1" dirty="0" smtClean="0"/>
              <a:t>infarction MI</a:t>
            </a:r>
          </a:p>
          <a:p>
            <a:r>
              <a:rPr lang="en-US" sz="2200" b="1" dirty="0" err="1" smtClean="0"/>
              <a:t>Cardiopathy</a:t>
            </a:r>
            <a:endParaRPr lang="en-US" sz="2200" b="1" dirty="0" smtClean="0"/>
          </a:p>
          <a:p>
            <a:r>
              <a:rPr lang="en-US" sz="2200" b="1" dirty="0"/>
              <a:t>Cardiac </a:t>
            </a:r>
            <a:r>
              <a:rPr lang="en-US" sz="2200" b="1" dirty="0" err="1" smtClean="0"/>
              <a:t>tamponade</a:t>
            </a:r>
            <a:endParaRPr lang="en-US" sz="2200" b="1" dirty="0" smtClean="0"/>
          </a:p>
          <a:p>
            <a:r>
              <a:rPr lang="en-US" sz="2200" b="1" dirty="0" smtClean="0"/>
              <a:t>Tension pneumothorax</a:t>
            </a:r>
          </a:p>
          <a:p>
            <a:r>
              <a:rPr lang="en-US" sz="2200" b="1" dirty="0" smtClean="0"/>
              <a:t>arrhythmia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52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 and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Chest pain or pressure</a:t>
            </a:r>
          </a:p>
          <a:p>
            <a:r>
              <a:rPr lang="en-US" dirty="0"/>
              <a:t>Coma</a:t>
            </a:r>
          </a:p>
          <a:p>
            <a:r>
              <a:rPr lang="en-US" dirty="0"/>
              <a:t>Decreased urination</a:t>
            </a:r>
          </a:p>
          <a:p>
            <a:r>
              <a:rPr lang="en-US" dirty="0"/>
              <a:t>Fast breathing</a:t>
            </a:r>
          </a:p>
          <a:p>
            <a:r>
              <a:rPr lang="en-US" dirty="0"/>
              <a:t>Fast pulse</a:t>
            </a:r>
          </a:p>
          <a:p>
            <a:r>
              <a:rPr lang="en-US" dirty="0"/>
              <a:t>Heavy sweating, moist skin</a:t>
            </a:r>
          </a:p>
          <a:p>
            <a:r>
              <a:rPr lang="en-US" dirty="0"/>
              <a:t>Lightheadedness</a:t>
            </a:r>
          </a:p>
          <a:p>
            <a:r>
              <a:rPr lang="en-US" dirty="0"/>
              <a:t>Loss of alertness and ability to concentrate</a:t>
            </a:r>
          </a:p>
          <a:p>
            <a:r>
              <a:rPr lang="en-US" dirty="0"/>
              <a:t>Restlessness, agitation, confusion</a:t>
            </a:r>
          </a:p>
          <a:p>
            <a:r>
              <a:rPr lang="en-US" dirty="0"/>
              <a:t>Shortness of breath</a:t>
            </a:r>
          </a:p>
        </p:txBody>
      </p:sp>
    </p:spTree>
    <p:extLst>
      <p:ext uri="{BB962C8B-B14F-4D97-AF65-F5344CB8AC3E}">
        <p14:creationId xmlns:p14="http://schemas.microsoft.com/office/powerpoint/2010/main" val="153693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Symptoms depended on cause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Congested neck vein</a:t>
            </a:r>
          </a:p>
          <a:p>
            <a:r>
              <a:rPr lang="en-US" dirty="0" smtClean="0"/>
              <a:t>Congested liver (pain in right upper </a:t>
            </a:r>
            <a:r>
              <a:rPr lang="en-US" dirty="0" err="1" smtClean="0"/>
              <a:t>quadrent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Crackles</a:t>
            </a:r>
          </a:p>
          <a:p>
            <a:r>
              <a:rPr lang="en-US" dirty="0" smtClean="0"/>
              <a:t>cyanosis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7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141480"/>
            <a:ext cx="7315200" cy="865573"/>
          </a:xfrm>
        </p:spPr>
        <p:txBody>
          <a:bodyPr/>
          <a:lstStyle/>
          <a:p>
            <a:r>
              <a:rPr lang="en-US" b="1" dirty="0" smtClean="0"/>
              <a:t>Pathophysiology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67595"/>
            <a:ext cx="8712968" cy="3780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amount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blood is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heart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blood until it is pumped to the vital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for the amount of blood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it is normal, but 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 cannot pump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the vital organs, which means the problem is in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heart is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en-US" sz="2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amount of blood is 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blood of the important vital organs such as the 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does not deliver the blood naturally, but the unimportant organs reach them naturally</a:t>
            </a:r>
          </a:p>
        </p:txBody>
      </p:sp>
    </p:spTree>
    <p:extLst>
      <p:ext uri="{BB962C8B-B14F-4D97-AF65-F5344CB8AC3E}">
        <p14:creationId xmlns:p14="http://schemas.microsoft.com/office/powerpoint/2010/main" val="14820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9582"/>
            <a:ext cx="7315200" cy="757561"/>
          </a:xfrm>
        </p:spPr>
        <p:txBody>
          <a:bodyPr/>
          <a:lstStyle/>
          <a:p>
            <a:r>
              <a:rPr lang="en-US" b="1" dirty="0" smtClean="0"/>
              <a:t>Exam </a:t>
            </a:r>
            <a:r>
              <a:rPr lang="en-US" b="1" dirty="0"/>
              <a:t>and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69672"/>
            <a:ext cx="7315200" cy="3132348"/>
          </a:xfrm>
        </p:spPr>
        <p:txBody>
          <a:bodyPr>
            <a:normAutofit fontScale="70000" lnSpcReduction="20000"/>
          </a:bodyPr>
          <a:lstStyle/>
          <a:p>
            <a:r>
              <a:rPr lang="en-US" sz="3300" b="1" dirty="0">
                <a:solidFill>
                  <a:srgbClr val="FFC000"/>
                </a:solidFill>
              </a:rPr>
              <a:t> </a:t>
            </a:r>
            <a:r>
              <a:rPr lang="en-US" sz="3300" b="1" dirty="0" smtClean="0">
                <a:solidFill>
                  <a:srgbClr val="FFC000"/>
                </a:solidFill>
              </a:rPr>
              <a:t>Exam will </a:t>
            </a:r>
            <a:r>
              <a:rPr lang="en-US" sz="3300" b="1" dirty="0">
                <a:solidFill>
                  <a:srgbClr val="FFC000"/>
                </a:solidFill>
              </a:rPr>
              <a:t>show</a:t>
            </a:r>
            <a:r>
              <a:rPr lang="en-US" sz="3300" b="1" dirty="0" smtClean="0">
                <a:solidFill>
                  <a:srgbClr val="FFC000"/>
                </a:solidFill>
              </a:rPr>
              <a:t>:</a:t>
            </a:r>
            <a:endParaRPr lang="en-US" sz="3300" b="1" dirty="0">
              <a:solidFill>
                <a:srgbClr val="FFC000"/>
              </a:solidFill>
            </a:endParaRPr>
          </a:p>
          <a:p>
            <a:r>
              <a:rPr lang="en-US" sz="2100" dirty="0"/>
              <a:t>Low blood pressure (most often less than 90 systolic)</a:t>
            </a:r>
          </a:p>
          <a:p>
            <a:r>
              <a:rPr lang="en-US" sz="2100" dirty="0"/>
              <a:t>Blood pressure that drops more than 10 points when you stand up after lying down (orthostatic hypotension)</a:t>
            </a:r>
          </a:p>
          <a:p>
            <a:r>
              <a:rPr lang="en-US" sz="2100" dirty="0"/>
              <a:t>Weak (</a:t>
            </a:r>
            <a:r>
              <a:rPr lang="en-US" sz="2100" dirty="0" err="1"/>
              <a:t>thready</a:t>
            </a:r>
            <a:r>
              <a:rPr lang="en-US" sz="2100" dirty="0"/>
              <a:t>) pulse</a:t>
            </a:r>
          </a:p>
          <a:p>
            <a:r>
              <a:rPr lang="en-US" sz="2100" dirty="0"/>
              <a:t>Cold and clammy </a:t>
            </a:r>
            <a:r>
              <a:rPr lang="en-US" sz="2100" dirty="0" smtClean="0"/>
              <a:t>skin</a:t>
            </a:r>
          </a:p>
          <a:p>
            <a:r>
              <a:rPr lang="en-US" sz="3100" b="1" dirty="0">
                <a:solidFill>
                  <a:srgbClr val="FFC000"/>
                </a:solidFill>
              </a:rPr>
              <a:t>Tests include</a:t>
            </a:r>
            <a:r>
              <a:rPr lang="en-US" sz="3100" b="1" dirty="0" smtClean="0">
                <a:solidFill>
                  <a:srgbClr val="FFC000"/>
                </a:solidFill>
              </a:rPr>
              <a:t>:</a:t>
            </a:r>
            <a:endParaRPr lang="en-US" sz="3100" b="1" dirty="0">
              <a:solidFill>
                <a:srgbClr val="FFC000"/>
              </a:solidFill>
            </a:endParaRPr>
          </a:p>
          <a:p>
            <a:r>
              <a:rPr lang="en-US" dirty="0"/>
              <a:t>Cardiac catheterization</a:t>
            </a:r>
          </a:p>
          <a:p>
            <a:r>
              <a:rPr lang="en-US" dirty="0"/>
              <a:t>Chest x-ray</a:t>
            </a:r>
          </a:p>
          <a:p>
            <a:r>
              <a:rPr lang="en-US" dirty="0"/>
              <a:t>Coronary angiography</a:t>
            </a:r>
          </a:p>
          <a:p>
            <a:r>
              <a:rPr lang="en-US" dirty="0"/>
              <a:t>Echocardiogram</a:t>
            </a:r>
          </a:p>
          <a:p>
            <a:r>
              <a:rPr lang="en-US" dirty="0" smtClean="0"/>
              <a:t>Electrocardiogram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2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tests include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Arterial </a:t>
            </a:r>
            <a:r>
              <a:rPr lang="en-US" dirty="0"/>
              <a:t>blood gas</a:t>
            </a:r>
          </a:p>
          <a:p>
            <a:r>
              <a:rPr lang="en-US" dirty="0"/>
              <a:t>Blood </a:t>
            </a:r>
            <a:r>
              <a:rPr lang="en-US" dirty="0" smtClean="0"/>
              <a:t>chemistry</a:t>
            </a:r>
            <a:endParaRPr lang="en-US" dirty="0"/>
          </a:p>
          <a:p>
            <a:r>
              <a:rPr lang="en-US" dirty="0"/>
              <a:t>Cardiac enzymes (troponin, CKMB)</a:t>
            </a:r>
          </a:p>
          <a:p>
            <a:r>
              <a:rPr lang="en-US" dirty="0"/>
              <a:t>Complete blood count (CBC)</a:t>
            </a:r>
          </a:p>
          <a:p>
            <a:r>
              <a:rPr lang="en-US" dirty="0"/>
              <a:t>Thyroid stimulating hormone (TSH)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97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depended on cause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MI--------- </a:t>
            </a:r>
            <a:r>
              <a:rPr lang="en-US" sz="2400" b="1" dirty="0" smtClean="0">
                <a:solidFill>
                  <a:srgbClr val="FF0000"/>
                </a:solidFill>
              </a:rPr>
              <a:t>ECG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 </a:t>
            </a:r>
            <a:r>
              <a:rPr lang="en-US" sz="2400" b="1" dirty="0" smtClean="0">
                <a:solidFill>
                  <a:srgbClr val="FFFF00"/>
                </a:solidFill>
              </a:rPr>
              <a:t>cardiac enzyme</a:t>
            </a:r>
          </a:p>
          <a:p>
            <a:r>
              <a:rPr lang="en-US" sz="2400" dirty="0" smtClean="0"/>
              <a:t>Pneumothorax----------- </a:t>
            </a:r>
            <a:r>
              <a:rPr lang="en-US" sz="2400" b="1" dirty="0" smtClean="0">
                <a:solidFill>
                  <a:srgbClr val="FFFF00"/>
                </a:solidFill>
              </a:rPr>
              <a:t>chest X- ray</a:t>
            </a:r>
          </a:p>
          <a:p>
            <a:r>
              <a:rPr lang="en-US" sz="2400" dirty="0" smtClean="0"/>
              <a:t>Cardiac </a:t>
            </a:r>
            <a:r>
              <a:rPr lang="en-US" sz="2400" dirty="0" err="1" smtClean="0"/>
              <a:t>tamponade</a:t>
            </a:r>
            <a:r>
              <a:rPr lang="en-US" sz="2400" dirty="0" smtClean="0"/>
              <a:t>------- </a:t>
            </a:r>
            <a:r>
              <a:rPr lang="en-US" sz="2400" b="1" dirty="0" smtClean="0">
                <a:solidFill>
                  <a:srgbClr val="FFFF00"/>
                </a:solidFill>
              </a:rPr>
              <a:t>ECHO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4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IN 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ABC</a:t>
            </a:r>
          </a:p>
          <a:p>
            <a:r>
              <a:rPr lang="en-US" dirty="0" smtClean="0"/>
              <a:t>2 cannula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Fluid</a:t>
            </a:r>
          </a:p>
          <a:p>
            <a:r>
              <a:rPr lang="en-US" dirty="0" smtClean="0"/>
              <a:t>Urinary catheter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90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11510"/>
            <a:ext cx="7315200" cy="865573"/>
          </a:xfrm>
        </p:spPr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9613"/>
            <a:ext cx="7690048" cy="3564395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The goal of treatment is to find and treat the cause of shock to </a:t>
            </a:r>
            <a:r>
              <a:rPr lang="en-US" b="1" dirty="0" smtClean="0">
                <a:solidFill>
                  <a:srgbClr val="FFFF00"/>
                </a:solidFill>
              </a:rPr>
              <a:t>save </a:t>
            </a:r>
            <a:r>
              <a:rPr lang="en-US" b="1" dirty="0">
                <a:solidFill>
                  <a:srgbClr val="FFFF00"/>
                </a:solidFill>
              </a:rPr>
              <a:t>life</a:t>
            </a:r>
            <a:r>
              <a:rPr lang="en-US" dirty="0" smtClean="0"/>
              <a:t>.</a:t>
            </a:r>
          </a:p>
          <a:p>
            <a:r>
              <a:rPr lang="en-US" dirty="0"/>
              <a:t>may need medicines to increase blood pressure and improve heart function, including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Dobutamine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Dopamine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Epinephrine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When a heart rhythm disturbance (dysrhythmia) is serious, urgent treatment may be needed to restore a normal heart rhythm. This may </a:t>
            </a:r>
            <a:r>
              <a:rPr lang="en-US" b="1" dirty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Electrical "shock" therapy (defibrillation or </a:t>
            </a:r>
            <a:r>
              <a:rPr lang="en-US" dirty="0" err="1">
                <a:solidFill>
                  <a:srgbClr val="FFC000"/>
                </a:solidFill>
              </a:rPr>
              <a:t>cardioversion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Implanting a temporary pacemaker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Medicines given through a vein (IV)</a:t>
            </a:r>
          </a:p>
        </p:txBody>
      </p:sp>
    </p:spTree>
    <p:extLst>
      <p:ext uri="{BB962C8B-B14F-4D97-AF65-F5344CB8AC3E}">
        <p14:creationId xmlns:p14="http://schemas.microsoft.com/office/powerpoint/2010/main" val="393223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24643"/>
            <a:ext cx="7315200" cy="30753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Pain medicine</a:t>
            </a:r>
          </a:p>
          <a:p>
            <a:r>
              <a:rPr lang="en-US" dirty="0"/>
              <a:t>Oxygen</a:t>
            </a:r>
          </a:p>
          <a:p>
            <a:r>
              <a:rPr lang="en-US" dirty="0"/>
              <a:t>Fluids, blood, and blood </a:t>
            </a:r>
            <a:r>
              <a:rPr lang="en-US" dirty="0" smtClean="0"/>
              <a:t>products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FFFF00"/>
                </a:solidFill>
              </a:rPr>
              <a:t>Other treatments for shock may include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/>
          </a:p>
          <a:p>
            <a:r>
              <a:rPr lang="en-US" dirty="0"/>
              <a:t>Cardiac catheterization with coronary </a:t>
            </a:r>
            <a:r>
              <a:rPr lang="en-US" b="1" dirty="0">
                <a:solidFill>
                  <a:srgbClr val="92D050"/>
                </a:solidFill>
              </a:rPr>
              <a:t>angioplasty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stenting</a:t>
            </a:r>
          </a:p>
          <a:p>
            <a:r>
              <a:rPr lang="en-US" dirty="0"/>
              <a:t>Heart monitoring to guide treatment</a:t>
            </a:r>
          </a:p>
          <a:p>
            <a:r>
              <a:rPr lang="en-US" dirty="0"/>
              <a:t>Heart surgery (coronary artery bypass surgery, heart valve </a:t>
            </a:r>
            <a:r>
              <a:rPr lang="en-US" dirty="0" smtClean="0"/>
              <a:t>replacement)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4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complication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damage</a:t>
            </a:r>
          </a:p>
          <a:p>
            <a:r>
              <a:rPr lang="en-US" dirty="0"/>
              <a:t>Kidney damage</a:t>
            </a:r>
          </a:p>
          <a:p>
            <a:r>
              <a:rPr lang="en-US" dirty="0"/>
              <a:t>Liver damage</a:t>
            </a:r>
          </a:p>
        </p:txBody>
      </p:sp>
    </p:spTree>
    <p:extLst>
      <p:ext uri="{BB962C8B-B14F-4D97-AF65-F5344CB8AC3E}">
        <p14:creationId xmlns:p14="http://schemas.microsoft.com/office/powerpoint/2010/main" val="2178781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8784976" cy="4855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97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57504"/>
            <a:ext cx="7315200" cy="865573"/>
          </a:xfrm>
        </p:spPr>
        <p:txBody>
          <a:bodyPr/>
          <a:lstStyle/>
          <a:p>
            <a:r>
              <a:rPr lang="en-US" b="1" dirty="0" smtClean="0"/>
              <a:t>Stages of shock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21601"/>
            <a:ext cx="8640960" cy="372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8872" indent="0" algn="just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marL="118872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1.Initial stage</a:t>
            </a:r>
          </a:p>
          <a:p>
            <a:pPr algn="just"/>
            <a:r>
              <a:rPr lang="en-US" sz="2400" dirty="0"/>
              <a:t>When </a:t>
            </a:r>
            <a:r>
              <a:rPr lang="en-US" sz="2400" b="1" dirty="0">
                <a:solidFill>
                  <a:srgbClr val="FF0000"/>
                </a:solidFill>
              </a:rPr>
              <a:t>vital organs </a:t>
            </a:r>
            <a:r>
              <a:rPr lang="en-US" sz="2400" dirty="0"/>
              <a:t>have little amount of oxygen rather than depend on </a:t>
            </a:r>
            <a:r>
              <a:rPr lang="en-US" sz="2400" b="1" dirty="0">
                <a:solidFill>
                  <a:srgbClr val="00B0F0"/>
                </a:solidFill>
              </a:rPr>
              <a:t>aerobic metabolism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that depends on oxygen and produce energy, it will depend on </a:t>
            </a:r>
            <a:r>
              <a:rPr lang="en-US" sz="2400" b="1" dirty="0">
                <a:solidFill>
                  <a:srgbClr val="00B050"/>
                </a:solidFill>
              </a:rPr>
              <a:t>anaerobic metabolism</a:t>
            </a:r>
            <a:r>
              <a:rPr lang="en-US" sz="2400" dirty="0"/>
              <a:t>, resulting in </a:t>
            </a:r>
            <a:r>
              <a:rPr lang="en-US" sz="2400" b="1" u="sng" dirty="0"/>
              <a:t>lactic acid</a:t>
            </a:r>
            <a:r>
              <a:rPr lang="en-US" sz="2400" dirty="0"/>
              <a:t>, a lot of </a:t>
            </a:r>
            <a:r>
              <a:rPr lang="en-US" sz="2400" dirty="0" smtClean="0"/>
              <a:t>and </a:t>
            </a:r>
            <a:r>
              <a:rPr lang="en-US" sz="2400" b="1" u="sng" dirty="0" smtClean="0"/>
              <a:t>pyruvic acid</a:t>
            </a:r>
            <a:r>
              <a:rPr lang="en-US" sz="2400" dirty="0" smtClean="0"/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causes </a:t>
            </a:r>
            <a:r>
              <a:rPr lang="en-US" sz="2400" b="1" dirty="0" smtClean="0">
                <a:solidFill>
                  <a:srgbClr val="FFFF00"/>
                </a:solidFill>
              </a:rPr>
              <a:t>metabolic </a:t>
            </a:r>
            <a:r>
              <a:rPr lang="en-US" sz="2400" b="1" dirty="0">
                <a:solidFill>
                  <a:srgbClr val="FFFF00"/>
                </a:solidFill>
              </a:rPr>
              <a:t>acidosis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7315200" cy="865573"/>
          </a:xfrm>
        </p:spPr>
        <p:txBody>
          <a:bodyPr/>
          <a:lstStyle/>
          <a:p>
            <a:r>
              <a:rPr lang="en-US" b="1" dirty="0" smtClean="0"/>
              <a:t>Stages </a:t>
            </a:r>
            <a:r>
              <a:rPr lang="en-US" b="1" dirty="0"/>
              <a:t>of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39602"/>
            <a:ext cx="8208912" cy="356439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2.Compensatory stage</a:t>
            </a:r>
            <a:endParaRPr lang="ar-IQ" sz="28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800" dirty="0" smtClean="0"/>
              <a:t>Here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00B0F0"/>
                </a:solidFill>
              </a:rPr>
              <a:t>body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FFFF00"/>
                </a:solidFill>
              </a:rPr>
              <a:t>trying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to correct the </a:t>
            </a:r>
            <a:r>
              <a:rPr lang="en-US" sz="2800" u="sng" dirty="0"/>
              <a:t>acidity</a:t>
            </a:r>
            <a:r>
              <a:rPr lang="en-US" sz="2800" dirty="0"/>
              <a:t> of the blood on the one hand and </a:t>
            </a:r>
            <a:r>
              <a:rPr lang="en-US" sz="2800" b="1" dirty="0">
                <a:solidFill>
                  <a:srgbClr val="FFFF00"/>
                </a:solidFill>
              </a:rPr>
              <a:t>trying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to deliver the blood to the organs for vitality on the other hand</a:t>
            </a:r>
          </a:p>
          <a:p>
            <a:r>
              <a:rPr lang="en-US" sz="2800" dirty="0"/>
              <a:t>The result of the sympathetic nervous </a:t>
            </a:r>
            <a:r>
              <a:rPr lang="en-US" sz="2800" dirty="0" smtClean="0"/>
              <a:t>system:</a:t>
            </a:r>
          </a:p>
          <a:p>
            <a:pPr marL="45720" indent="0">
              <a:buNone/>
            </a:pPr>
            <a:r>
              <a:rPr lang="en-US" sz="2800" dirty="0" smtClean="0"/>
              <a:t>Adrenaline         peripheral vasoconstriction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tachycardia + tachypnea 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596500" y="4227934"/>
            <a:ext cx="690376" cy="28974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9502"/>
            <a:ext cx="7315200" cy="865573"/>
          </a:xfrm>
        </p:spPr>
        <p:txBody>
          <a:bodyPr/>
          <a:lstStyle/>
          <a:p>
            <a:r>
              <a:rPr lang="en-US" b="1" dirty="0" smtClean="0"/>
              <a:t>Stages </a:t>
            </a:r>
            <a:r>
              <a:rPr lang="en-US" b="1" dirty="0"/>
              <a:t>of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31590"/>
            <a:ext cx="7776864" cy="3348372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3. Progressive stage</a:t>
            </a:r>
          </a:p>
          <a:p>
            <a:r>
              <a:rPr lang="en-US" sz="2400" dirty="0"/>
              <a:t>This stage occurs as a result of the second </a:t>
            </a:r>
            <a:r>
              <a:rPr lang="en-US" sz="2400" b="1" dirty="0">
                <a:solidFill>
                  <a:srgbClr val="FF0000"/>
                </a:solidFill>
              </a:rPr>
              <a:t>stage if it fails </a:t>
            </a:r>
            <a:r>
              <a:rPr lang="en-US" sz="2400" dirty="0"/>
              <a:t>and the body cannot compensate for this deficiency because the reason is </a:t>
            </a:r>
            <a:r>
              <a:rPr lang="en-US" sz="2400" b="1" dirty="0">
                <a:solidFill>
                  <a:srgbClr val="FFFF00"/>
                </a:solidFill>
              </a:rPr>
              <a:t>still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present and therefore the </a:t>
            </a:r>
            <a:r>
              <a:rPr lang="en-US" sz="2400" dirty="0" smtClean="0"/>
              <a:t>lactic acid and metabolic acidosis increase .</a:t>
            </a:r>
          </a:p>
          <a:p>
            <a:r>
              <a:rPr lang="en-US" sz="2400" dirty="0" smtClean="0"/>
              <a:t>Decrease blood </a:t>
            </a:r>
            <a:r>
              <a:rPr lang="en-US" sz="2400" dirty="0"/>
              <a:t>pressure and fluid exits from the capillaries around it and the movement of blood decreases, thus oxygen and nutrients are very less for the vital </a:t>
            </a:r>
            <a:r>
              <a:rPr lang="en-US" sz="2400" dirty="0" smtClean="0"/>
              <a:t>organs.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8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65516"/>
            <a:ext cx="7315200" cy="865573"/>
          </a:xfrm>
        </p:spPr>
        <p:txBody>
          <a:bodyPr/>
          <a:lstStyle/>
          <a:p>
            <a:r>
              <a:rPr lang="en-US" b="1" dirty="0" smtClean="0"/>
              <a:t>Stages </a:t>
            </a:r>
            <a:r>
              <a:rPr lang="en-US" b="1" dirty="0"/>
              <a:t>of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17266"/>
            <a:ext cx="7315200" cy="2654645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ar-IQ" sz="2800" b="1" dirty="0" smtClean="0">
                <a:solidFill>
                  <a:srgbClr val="FFC000"/>
                </a:solidFill>
              </a:rPr>
              <a:t>4</a:t>
            </a:r>
            <a:r>
              <a:rPr lang="en-US" sz="2800" b="1" dirty="0" smtClean="0">
                <a:solidFill>
                  <a:srgbClr val="FFC000"/>
                </a:solidFill>
              </a:rPr>
              <a:t>. Refractory stage</a:t>
            </a:r>
            <a:endParaRPr lang="ar-IQ" sz="2800" b="1" dirty="0">
              <a:solidFill>
                <a:srgbClr val="FFC000"/>
              </a:solidFill>
            </a:endParaRPr>
          </a:p>
          <a:p>
            <a:r>
              <a:rPr lang="en-US" sz="2400" dirty="0"/>
              <a:t>Irreversible stage</a:t>
            </a:r>
          </a:p>
          <a:p>
            <a:r>
              <a:rPr lang="en-US" sz="2400" dirty="0"/>
              <a:t>For </a:t>
            </a:r>
            <a:r>
              <a:rPr lang="en-US" sz="2400" dirty="0" smtClean="0"/>
              <a:t>example: </a:t>
            </a:r>
            <a:r>
              <a:rPr lang="en-US" sz="2400" dirty="0"/>
              <a:t>permanent malfunction or </a:t>
            </a:r>
            <a:r>
              <a:rPr lang="en-US" sz="2400" b="1" dirty="0">
                <a:solidFill>
                  <a:srgbClr val="FF0000"/>
                </a:solidFill>
              </a:rPr>
              <a:t>death</a:t>
            </a:r>
            <a:r>
              <a:rPr lang="en-US" sz="2400" dirty="0"/>
              <a:t> of brain cells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03799"/>
            <a:ext cx="4391638" cy="193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21600"/>
            <a:ext cx="7315200" cy="6944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</a:t>
            </a:r>
            <a:r>
              <a:rPr lang="en-US" b="1" dirty="0"/>
              <a:t>main types of shock include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77684"/>
            <a:ext cx="8064896" cy="297033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Hypovolemic </a:t>
            </a:r>
            <a:r>
              <a:rPr lang="en-US" sz="2400" b="1" dirty="0">
                <a:solidFill>
                  <a:srgbClr val="00B0F0"/>
                </a:solidFill>
              </a:rPr>
              <a:t>shock </a:t>
            </a:r>
            <a:r>
              <a:rPr lang="en-US" sz="2400" dirty="0"/>
              <a:t>(caused by too little blood volume</a:t>
            </a:r>
            <a:r>
              <a:rPr lang="en-US" sz="2400" dirty="0" smtClean="0"/>
              <a:t>)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Cardiogenic shock </a:t>
            </a:r>
            <a:r>
              <a:rPr lang="en-US" sz="2400" dirty="0"/>
              <a:t>(due to </a:t>
            </a:r>
            <a:r>
              <a:rPr lang="en-US" sz="2400" b="1" dirty="0">
                <a:solidFill>
                  <a:srgbClr val="FF0000"/>
                </a:solidFill>
              </a:rPr>
              <a:t>heart problems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Anaphylactic shock </a:t>
            </a:r>
            <a:r>
              <a:rPr lang="en-US" sz="2400" dirty="0"/>
              <a:t>(caused by </a:t>
            </a:r>
            <a:r>
              <a:rPr lang="en-US" sz="2400" b="1" dirty="0">
                <a:solidFill>
                  <a:schemeClr val="tx2"/>
                </a:solidFill>
              </a:rPr>
              <a:t>allergic reaction</a:t>
            </a:r>
            <a:r>
              <a:rPr lang="en-US" sz="2400" dirty="0"/>
              <a:t>)</a:t>
            </a:r>
          </a:p>
          <a:p>
            <a:r>
              <a:rPr lang="en-US" sz="2400" b="1" dirty="0"/>
              <a:t>Septic shock </a:t>
            </a:r>
            <a:r>
              <a:rPr lang="en-US" sz="2400" dirty="0"/>
              <a:t>(due to </a:t>
            </a:r>
            <a:r>
              <a:rPr lang="en-US" sz="2400" b="1" dirty="0">
                <a:solidFill>
                  <a:schemeClr val="tx2"/>
                </a:solidFill>
              </a:rPr>
              <a:t>infections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Neurogenic shock </a:t>
            </a:r>
            <a:r>
              <a:rPr lang="en-US" sz="2400" dirty="0"/>
              <a:t>(caused by damage to the nervous system)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2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600"/>
                </a:solidFill>
              </a:rPr>
              <a:t>Hypovolemic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Hypovolemic shock is an emergency condition in which </a:t>
            </a:r>
            <a:r>
              <a:rPr lang="en-US" sz="2800" b="1" dirty="0">
                <a:solidFill>
                  <a:srgbClr val="FF0000"/>
                </a:solidFill>
              </a:rPr>
              <a:t>severe</a:t>
            </a:r>
            <a:r>
              <a:rPr lang="en-US" sz="2800" dirty="0"/>
              <a:t> blood or other fluid loss makes the heart unable to pump enough blood to the body. This type of shock can </a:t>
            </a:r>
            <a:r>
              <a:rPr lang="en-US" sz="2800" b="1" dirty="0">
                <a:solidFill>
                  <a:srgbClr val="FF0000"/>
                </a:solidFill>
              </a:rPr>
              <a:t>cause</a:t>
            </a:r>
            <a:r>
              <a:rPr lang="en-US" sz="2800" dirty="0"/>
              <a:t> many organs to stop working.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44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13588"/>
            <a:ext cx="7315200" cy="865573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Hypovolemic shock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85697"/>
            <a:ext cx="7618040" cy="281663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loss can be due to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/>
              <a:t>Bleeding from </a:t>
            </a:r>
            <a:r>
              <a:rPr lang="en-US" sz="2800" dirty="0" smtClean="0"/>
              <a:t>cuts or RTA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Bleeding from other injuries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Internal bleeding, such as in the gastrointestinal </a:t>
            </a:r>
            <a:r>
              <a:rPr lang="en-US" sz="2800" dirty="0" smtClean="0"/>
              <a:t>tract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Varicose(Esophageal </a:t>
            </a:r>
            <a:r>
              <a:rPr lang="en-US" sz="2800" dirty="0" err="1" smtClean="0"/>
              <a:t>varices</a:t>
            </a:r>
            <a:r>
              <a:rPr lang="ar-IQ" sz="2800" dirty="0" smtClean="0"/>
              <a:t>(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Fluid loss can be due to: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peritonitis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Burns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Sever Diarrhea &amp;Vomiting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Diuretic too much use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Excessive perspiration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1677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1338</TotalTime>
  <Words>1128</Words>
  <Application>Microsoft Office PowerPoint</Application>
  <PresentationFormat>On-screen Show (16:9)</PresentationFormat>
  <Paragraphs>175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Perspective</vt:lpstr>
      <vt:lpstr>    </vt:lpstr>
      <vt:lpstr>Pathophysiology</vt:lpstr>
      <vt:lpstr>Stages of shock</vt:lpstr>
      <vt:lpstr>Stages of shock</vt:lpstr>
      <vt:lpstr>Stages of shock</vt:lpstr>
      <vt:lpstr>Stages of shock</vt:lpstr>
      <vt:lpstr>  The main types of shock include:</vt:lpstr>
      <vt:lpstr>Hypovolemic shock</vt:lpstr>
      <vt:lpstr>Hypovolemic shock causes</vt:lpstr>
      <vt:lpstr>Hypovolemic Shock Sign And Symptoms</vt:lpstr>
      <vt:lpstr>    Exams and Tests</vt:lpstr>
      <vt:lpstr>Treatment</vt:lpstr>
      <vt:lpstr>Blood transfusion</vt:lpstr>
      <vt:lpstr>     Symptoms and outcomes can depending on:</vt:lpstr>
      <vt:lpstr>Role of nursing</vt:lpstr>
      <vt:lpstr>complications</vt:lpstr>
      <vt:lpstr>Cardiogenic shock </vt:lpstr>
      <vt:lpstr>Sing and symptoms</vt:lpstr>
      <vt:lpstr>Symptoms depended on cause</vt:lpstr>
      <vt:lpstr>Exam and Tests</vt:lpstr>
      <vt:lpstr>Lab tests include:</vt:lpstr>
      <vt:lpstr>Diagnosis depended on cause</vt:lpstr>
      <vt:lpstr>TREATMENT IN ER</vt:lpstr>
      <vt:lpstr>Treatment</vt:lpstr>
      <vt:lpstr>PowerPoint Presentation</vt:lpstr>
      <vt:lpstr>Possible complication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Maher</cp:lastModifiedBy>
  <cp:revision>53</cp:revision>
  <dcterms:created xsi:type="dcterms:W3CDTF">2021-10-06T08:14:01Z</dcterms:created>
  <dcterms:modified xsi:type="dcterms:W3CDTF">2024-01-01T22:39:55Z</dcterms:modified>
</cp:coreProperties>
</file>